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3" r:id="rId3"/>
    <p:sldId id="284" r:id="rId4"/>
    <p:sldId id="257" r:id="rId5"/>
    <p:sldId id="266" r:id="rId6"/>
    <p:sldId id="289" r:id="rId7"/>
    <p:sldId id="290" r:id="rId8"/>
    <p:sldId id="275" r:id="rId9"/>
    <p:sldId id="291" r:id="rId10"/>
    <p:sldId id="285" r:id="rId11"/>
    <p:sldId id="287" r:id="rId12"/>
    <p:sldId id="28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81343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612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2533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90419a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585788"/>
            <a:ext cx="3913187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90419a5a1_0_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300" cy="3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49952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9136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>
                <a:latin typeface="Garamond" pitchFamily="18" charset="0"/>
              </a:rPr>
              <a:t>Намаляване на неравенствата, Урок </a:t>
            </a:r>
            <a:r>
              <a:rPr lang="en-GB" dirty="0" smtClean="0">
                <a:latin typeface="Garamond" pitchFamily="18" charset="0"/>
              </a:rPr>
              <a:t>3 </a:t>
            </a:r>
            <a:endParaRPr lang="en-GB" dirty="0"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solidFill>
                  <a:schemeClr val="tx1"/>
                </a:solidFill>
                <a:latin typeface="Garamond" pitchFamily="18" charset="0"/>
              </a:rPr>
              <a:t>Модели за включване</a:t>
            </a:r>
            <a:endParaRPr lang="en-GB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231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1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 rot="10800000" flipH="1">
            <a:off x="366746" y="92225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 rot="10800000" flipH="1">
            <a:off x="366746" y="645243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1"/>
          <p:cNvSpPr txBox="1"/>
          <p:nvPr/>
        </p:nvSpPr>
        <p:spPr>
          <a:xfrm>
            <a:off x="29732" y="111064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bg-BG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Учебна единица за учене, Намаляване на неравенствата Урой </a:t>
            </a:r>
            <a:r>
              <a:rPr lang="en-GB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3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  </a:t>
            </a:r>
            <a:r>
              <a:rPr lang="bg-BG" sz="1600" b="1" dirty="0" smtClean="0">
                <a:solidFill>
                  <a:schemeClr val="bg1"/>
                </a:solidFill>
              </a:rPr>
              <a:t>Модели на включване</a:t>
            </a:r>
            <a:endParaRPr lang="en-GB" sz="1600" dirty="0"/>
          </a:p>
          <a:p>
            <a:endParaRPr lang="en-GB" sz="1600" b="1" dirty="0">
              <a:solidFill>
                <a:schemeClr val="bg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077405"/>
            <a:ext cx="7774206" cy="517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9967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0" y="1000108"/>
            <a:ext cx="1500198" cy="285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1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продължителност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357290" y="902668"/>
            <a:ext cx="4597532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По какъв начин този урок допринася за училищната програма?</a:t>
            </a:r>
            <a:endParaRPr sz="1000" b="1" dirty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331639" y="1664101"/>
            <a:ext cx="4623184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000" b="1" dirty="0" smtClean="0">
                <a:latin typeface="Prompt"/>
                <a:ea typeface="Prompt"/>
                <a:cs typeface="Prompt"/>
                <a:sym typeface="Prompt"/>
              </a:rPr>
              <a:t>Към кой предмет е свързано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? </a:t>
            </a:r>
            <a:r>
              <a:rPr lang="bg-BG" sz="1000" b="1" dirty="0" smtClean="0">
                <a:latin typeface="Prompt"/>
                <a:ea typeface="Prompt"/>
                <a:cs typeface="Prompt"/>
                <a:sym typeface="Prompt"/>
              </a:rPr>
              <a:t>Хуманитарни науки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- </a:t>
            </a:r>
            <a:r>
              <a:rPr lang="bg-BG" sz="1000" b="1" dirty="0" smtClean="0">
                <a:latin typeface="Prompt"/>
                <a:ea typeface="Prompt"/>
                <a:cs typeface="Prompt"/>
                <a:sym typeface="Prompt"/>
              </a:rPr>
              <a:t>История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, </a:t>
            </a:r>
            <a:r>
              <a:rPr lang="bg-BG" sz="1000" b="1" dirty="0" smtClean="0">
                <a:latin typeface="Prompt"/>
                <a:ea typeface="Prompt"/>
                <a:cs typeface="Prompt"/>
                <a:sym typeface="Prompt"/>
              </a:rPr>
              <a:t>География</a:t>
            </a:r>
            <a:endParaRPr sz="1000" b="1" dirty="0"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</a:t>
            </a:r>
            <a:r>
              <a:rPr lang="bg-BG" sz="1600" dirty="0" smtClean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час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36463" y="4684186"/>
            <a:ext cx="6005467" cy="1985173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285720" y="2714620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bg-BG" b="1" dirty="0" smtClean="0"/>
              <a:t>Фокус на обучение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111868" y="881856"/>
            <a:ext cx="2880319" cy="3761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i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BIG </a:t>
            </a:r>
            <a:r>
              <a:rPr lang="en-GB" sz="1000" b="1" i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IDEAS</a:t>
            </a:r>
            <a:endParaRPr lang="en-GB" sz="1600" b="1" dirty="0">
              <a:solidFill>
                <a:srgbClr val="FF0000"/>
              </a:solidFill>
            </a:endParaRPr>
          </a:p>
          <a:p>
            <a:endParaRPr lang="en-GB" sz="1600" b="1" dirty="0" smtClean="0">
              <a:solidFill>
                <a:srgbClr val="FF0000"/>
              </a:solidFill>
            </a:endParaRPr>
          </a:p>
          <a:p>
            <a:r>
              <a:rPr lang="bg-BG" sz="1400" b="1" dirty="0" smtClean="0">
                <a:latin typeface="Garamond" pitchFamily="18" charset="0"/>
              </a:rPr>
              <a:t>Голяма идея </a:t>
            </a:r>
            <a:r>
              <a:rPr lang="en-GB" sz="1400" b="1" dirty="0" smtClean="0">
                <a:latin typeface="Garamond" pitchFamily="18" charset="0"/>
              </a:rPr>
              <a:t>8 </a:t>
            </a:r>
            <a:r>
              <a:rPr lang="bg-BG" sz="1400" b="1" dirty="0" smtClean="0">
                <a:solidFill>
                  <a:srgbClr val="FF0000"/>
                </a:solidFill>
                <a:latin typeface="Garamond" pitchFamily="18" charset="0"/>
              </a:rPr>
              <a:t>Граждански действия срещу неравенството</a:t>
            </a:r>
            <a:endParaRPr lang="en-GB" sz="1400" b="1" dirty="0">
              <a:solidFill>
                <a:srgbClr val="FF0000"/>
              </a:solidFill>
              <a:latin typeface="Garamond" pitchFamily="18" charset="0"/>
            </a:endParaRPr>
          </a:p>
          <a:p>
            <a:r>
              <a:rPr lang="ru-RU" sz="1400" dirty="0" smtClean="0">
                <a:latin typeface="Garamond" pitchFamily="18" charset="0"/>
              </a:rPr>
              <a:t>Миграцията е спорна и затова често се изобразява в емоционално отношение от медиите. Погрешното представяне на мигрантите и миграцията могат да увеличат напрежението между общностите, страхът от „другия“ и да насърчават расизма и дискриминацията. Това може да затрудни мигрантите да „принадлежат“ навсякъде, тъй като се сблъскват с предразсъдъци и </a:t>
            </a:r>
            <a:r>
              <a:rPr lang="ru-RU" sz="1400" dirty="0" smtClean="0">
                <a:latin typeface="Garamond" pitchFamily="18" charset="0"/>
              </a:rPr>
              <a:t>дискриминация.</a:t>
            </a:r>
            <a:endParaRPr lang="ru-RU" sz="1400" dirty="0" smtClean="0">
              <a:latin typeface="Garamond" pitchFamily="18" charset="0"/>
            </a:endParaRP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993523"/>
            <a:ext cx="5927337" cy="1515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Garamond" pitchFamily="18" charset="0"/>
              </a:rPr>
              <a:t>Разберете какво </a:t>
            </a:r>
            <a:r>
              <a:rPr lang="ru-RU" sz="1600" dirty="0" smtClean="0">
                <a:latin typeface="Garamond" pitchFamily="18" charset="0"/>
              </a:rPr>
              <a:t>означава „</a:t>
            </a:r>
            <a:r>
              <a:rPr lang="ru-RU" sz="1600" b="1" i="1" dirty="0" smtClean="0">
                <a:latin typeface="Garamond" pitchFamily="18" charset="0"/>
              </a:rPr>
              <a:t>граждански действия“, </a:t>
            </a:r>
            <a:r>
              <a:rPr lang="ru-RU" sz="1600" dirty="0" smtClean="0">
                <a:latin typeface="Garamond" pitchFamily="18" charset="0"/>
              </a:rPr>
              <a:t>„</a:t>
            </a:r>
            <a:r>
              <a:rPr lang="ru-RU" sz="1600" b="1" i="1" dirty="0" smtClean="0">
                <a:latin typeface="Garamond" pitchFamily="18" charset="0"/>
              </a:rPr>
              <a:t>приобщаващи модели</a:t>
            </a:r>
            <a:r>
              <a:rPr lang="ru-RU" sz="1600" dirty="0" smtClean="0">
                <a:latin typeface="Garamond" pitchFamily="18" charset="0"/>
              </a:rPr>
              <a:t>“ и </a:t>
            </a:r>
            <a:r>
              <a:rPr lang="ru-RU" sz="1600" dirty="0" smtClean="0">
                <a:latin typeface="Garamond" pitchFamily="18" charset="0"/>
              </a:rPr>
              <a:t>„</a:t>
            </a:r>
            <a:r>
              <a:rPr lang="ru-RU" sz="1600" b="1" i="1" dirty="0" smtClean="0">
                <a:latin typeface="Garamond" pitchFamily="18" charset="0"/>
              </a:rPr>
              <a:t>справедлива търговия</a:t>
            </a:r>
            <a:r>
              <a:rPr lang="ru-RU" sz="1600" dirty="0" smtClean="0">
                <a:latin typeface="Garamond" pitchFamily="18" charset="0"/>
              </a:rPr>
              <a:t>“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Garamond" pitchFamily="18" charset="0"/>
              </a:rPr>
              <a:t>Помислете </a:t>
            </a:r>
            <a:r>
              <a:rPr lang="ru-RU" sz="1600" dirty="0" smtClean="0">
                <a:latin typeface="Garamond" pitchFamily="18" charset="0"/>
              </a:rPr>
              <a:t>върху факторите на </a:t>
            </a:r>
            <a:r>
              <a:rPr lang="ru-RU" sz="1600" dirty="0" smtClean="0">
                <a:latin typeface="Garamond" pitchFamily="18" charset="0"/>
              </a:rPr>
              <a:t>включване;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Garamond" pitchFamily="18" charset="0"/>
              </a:rPr>
              <a:t>Използвайте </a:t>
            </a:r>
            <a:r>
              <a:rPr lang="ru-RU" sz="1600" dirty="0" smtClean="0">
                <a:latin typeface="Garamond" pitchFamily="18" charset="0"/>
              </a:rPr>
              <a:t>умения в груповата работа: споделяне, слушане, </a:t>
            </a:r>
            <a:r>
              <a:rPr lang="ru-RU" sz="1600" dirty="0" smtClean="0">
                <a:latin typeface="Garamond" pitchFamily="18" charset="0"/>
              </a:rPr>
              <a:t>задаване на въпроси, </a:t>
            </a:r>
            <a:r>
              <a:rPr lang="ru-RU" sz="1600" dirty="0" smtClean="0">
                <a:latin typeface="Garamond" pitchFamily="18" charset="0"/>
              </a:rPr>
              <a:t>планиране и </a:t>
            </a:r>
            <a:r>
              <a:rPr lang="ru-RU" sz="1600" dirty="0" smtClean="0">
                <a:latin typeface="Garamond" pitchFamily="18" charset="0"/>
              </a:rPr>
              <a:t>изпълнение.</a:t>
            </a:r>
            <a:endParaRPr lang="ru-RU" sz="1600" dirty="0" smtClean="0">
              <a:latin typeface="Garamond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buNone/>
            </a:pPr>
            <a:endParaRPr lang="en-GB" sz="1400" b="1" dirty="0"/>
          </a:p>
          <a:p>
            <a:pPr>
              <a:buNone/>
            </a:pPr>
            <a:endParaRPr lang="bg-BG" sz="1400" b="1" dirty="0" smtClean="0">
              <a:latin typeface="Garamond" pitchFamily="18" charset="0"/>
            </a:endParaRPr>
          </a:p>
          <a:p>
            <a:pPr>
              <a:buNone/>
            </a:pPr>
            <a:r>
              <a:rPr lang="bg-BG" sz="1400" b="1" dirty="0" smtClean="0">
                <a:latin typeface="Garamond" pitchFamily="18" charset="0"/>
              </a:rPr>
              <a:t>Фокус върху целите за устойчиво развитие:</a:t>
            </a:r>
            <a:endParaRPr lang="en-GB" sz="1400" dirty="0">
              <a:latin typeface="Garamond" pitchFamily="18" charset="0"/>
            </a:endParaRPr>
          </a:p>
          <a:p>
            <a:r>
              <a:rPr lang="en-GB" sz="1400" dirty="0">
                <a:latin typeface="Garamond" pitchFamily="18" charset="0"/>
              </a:rPr>
              <a:t>10.2 </a:t>
            </a:r>
            <a:r>
              <a:rPr lang="ru-RU" sz="1400" dirty="0" smtClean="0">
                <a:latin typeface="Garamond" pitchFamily="18" charset="0"/>
              </a:rPr>
              <a:t>До 2030 г. да се даде възможност за насърчаване </a:t>
            </a:r>
            <a:r>
              <a:rPr lang="ru-RU" sz="1400" dirty="0" smtClean="0">
                <a:latin typeface="Garamond" pitchFamily="18" charset="0"/>
              </a:rPr>
              <a:t>на </a:t>
            </a:r>
            <a:r>
              <a:rPr lang="ru-RU" sz="1400" dirty="0" smtClean="0">
                <a:latin typeface="Garamond" pitchFamily="18" charset="0"/>
              </a:rPr>
              <a:t>социалното, икономическото и политическото включване на всички, независимо от възраст, пол, увреждане, раса, етническа принадлежност, произход, религия или икономически или друг </a:t>
            </a:r>
            <a:r>
              <a:rPr lang="ru-RU" sz="1400" dirty="0" smtClean="0">
                <a:latin typeface="Garamond" pitchFamily="18" charset="0"/>
              </a:rPr>
              <a:t>статус.</a:t>
            </a:r>
            <a:endParaRPr lang="ru-RU" sz="1400" dirty="0" smtClean="0">
              <a:latin typeface="Garamond" pitchFamily="18" charset="0"/>
            </a:endParaRPr>
          </a:p>
          <a:p>
            <a:endParaRPr lang="en-GB" sz="1400" dirty="0">
              <a:latin typeface="Garamond" pitchFamily="18" charset="0"/>
            </a:endParaRPr>
          </a:p>
          <a:p>
            <a:r>
              <a:rPr lang="en-GB" sz="1400" dirty="0" smtClean="0">
                <a:latin typeface="Garamond" pitchFamily="18" charset="0"/>
              </a:rPr>
              <a:t>16.b </a:t>
            </a:r>
            <a:r>
              <a:rPr lang="ru-RU" sz="1400" dirty="0" smtClean="0">
                <a:latin typeface="Garamond" pitchFamily="18" charset="0"/>
              </a:rPr>
              <a:t>Насърчаване и прилагане на недискриминационни закони и политики за устойчиво развитие</a:t>
            </a:r>
          </a:p>
          <a:p>
            <a:endParaRPr lang="en-GB" sz="1400" dirty="0"/>
          </a:p>
        </p:txBody>
      </p:sp>
      <p:sp>
        <p:nvSpPr>
          <p:cNvPr id="253" name="Google Shape;253;p32"/>
          <p:cNvSpPr txBox="1"/>
          <p:nvPr/>
        </p:nvSpPr>
        <p:spPr>
          <a:xfrm>
            <a:off x="119571" y="198447"/>
            <a:ext cx="6115344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НАМАЛЯВАНЕ НА НЕРАВЕНСТВАТА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Сесия</a:t>
            </a:r>
            <a:endParaRPr sz="1800" dirty="0">
              <a:solidFill>
                <a:srgbClr val="A98278"/>
              </a:solidFill>
              <a:sym typeface="Arial"/>
            </a:endParaRPr>
          </a:p>
          <a:p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Урок на учебна единица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3 </a:t>
            </a:r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Приобщаващи модели</a:t>
            </a:r>
            <a:endParaRPr lang="en-GB" dirty="0"/>
          </a:p>
          <a:p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1" y="2396119"/>
            <a:ext cx="6828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/>
              <a:t>Теми</a:t>
            </a:r>
            <a:r>
              <a:rPr lang="en-GB" dirty="0" smtClean="0"/>
              <a:t>: </a:t>
            </a:r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071542" y="2427424"/>
            <a:ext cx="25717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400" b="1" dirty="0" smtClean="0"/>
              <a:t>Приобщаващи модели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72198" y="4786322"/>
            <a:ext cx="2889986" cy="116955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bg-BG" sz="14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Източници</a:t>
            </a:r>
            <a:endParaRPr lang="en-GB" sz="1400" b="1" dirty="0" smtClean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GB" sz="1400" b="1" dirty="0" smtClean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400" dirty="0" smtClean="0"/>
              <a:t>5.1 </a:t>
            </a:r>
            <a:r>
              <a:rPr lang="bg-BG" sz="1400" dirty="0" smtClean="0"/>
              <a:t>Сесия </a:t>
            </a:r>
            <a:r>
              <a:rPr lang="en-GB" sz="1400" dirty="0" smtClean="0"/>
              <a:t>5 </a:t>
            </a:r>
            <a:r>
              <a:rPr lang="en-GB" sz="1400" dirty="0"/>
              <a:t>PowerPoint </a:t>
            </a:r>
            <a:r>
              <a:rPr lang="bg-BG" sz="1400" dirty="0" smtClean="0"/>
              <a:t>слайдове</a:t>
            </a:r>
            <a:endParaRPr lang="en-GB" sz="1400" dirty="0" smtClean="0"/>
          </a:p>
          <a:p>
            <a:pPr>
              <a:spcAft>
                <a:spcPts val="0"/>
              </a:spcAft>
            </a:pPr>
            <a:r>
              <a:rPr lang="en-GB" sz="1400" dirty="0" smtClean="0"/>
              <a:t>5.2 </a:t>
            </a:r>
            <a:r>
              <a:rPr lang="bg-BG" sz="1400" dirty="0" smtClean="0"/>
              <a:t>Описание на играта</a:t>
            </a:r>
            <a:endParaRPr lang="en-GB" sz="1400" dirty="0" smtClean="0"/>
          </a:p>
          <a:p>
            <a:pPr>
              <a:spcAft>
                <a:spcPts val="0"/>
              </a:spcAft>
            </a:pPr>
            <a:r>
              <a:rPr lang="en-GB" sz="1400" dirty="0" smtClean="0"/>
              <a:t>5.3 </a:t>
            </a:r>
            <a:r>
              <a:rPr lang="bg-BG" sz="1400" dirty="0" smtClean="0"/>
              <a:t>Карти за изиграване на играта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3533915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3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60239" y="682237"/>
            <a:ext cx="8816529" cy="23157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400" b="1" u="sng" dirty="0" smtClean="0">
                <a:latin typeface="Garamond" pitchFamily="18" charset="0"/>
              </a:rPr>
              <a:t>Първи размисли </a:t>
            </a:r>
            <a:r>
              <a:rPr lang="en-GB" sz="1400" b="1" dirty="0" smtClean="0">
                <a:latin typeface="Garamond" pitchFamily="18" charset="0"/>
              </a:rPr>
              <a:t>40 </a:t>
            </a:r>
            <a:r>
              <a:rPr lang="bg-BG" sz="1400" b="1" dirty="0" smtClean="0">
                <a:latin typeface="Garamond" pitchFamily="18" charset="0"/>
              </a:rPr>
              <a:t>минути</a:t>
            </a:r>
            <a:r>
              <a:rPr lang="en-GB" sz="1400" b="1" dirty="0" smtClean="0">
                <a:latin typeface="Garamond" pitchFamily="18" charset="0"/>
              </a:rPr>
              <a:t>.  </a:t>
            </a:r>
            <a:r>
              <a:rPr lang="en-GB" sz="1400" b="1" dirty="0" smtClean="0">
                <a:latin typeface="Garamond" pitchFamily="18" charset="0"/>
              </a:rPr>
              <a:t>	</a:t>
            </a:r>
            <a:r>
              <a:rPr lang="bg-BG" sz="1400" b="1" i="1" dirty="0" smtClean="0">
                <a:latin typeface="Garamond" pitchFamily="18" charset="0"/>
              </a:rPr>
              <a:t>Кой какво печели от една тениска?</a:t>
            </a:r>
            <a:endParaRPr lang="en-US" sz="1400" b="1" i="1" dirty="0" smtClean="0">
              <a:latin typeface="Garamond" pitchFamily="18" charset="0"/>
            </a:endParaRPr>
          </a:p>
          <a:p>
            <a:endParaRPr lang="en-US" sz="1400" b="1" i="1" dirty="0">
              <a:latin typeface="Garamond" pitchFamily="18" charset="0"/>
            </a:endParaRPr>
          </a:p>
          <a:p>
            <a:r>
              <a:rPr lang="bg-BG" sz="1400" b="1" dirty="0" smtClean="0">
                <a:latin typeface="Garamond" pitchFamily="18" charset="0"/>
              </a:rPr>
              <a:t>Учителят обяснява</a:t>
            </a:r>
            <a:r>
              <a:rPr lang="en-GB" sz="1400" b="1" dirty="0" smtClean="0">
                <a:latin typeface="Garamond" pitchFamily="18" charset="0"/>
              </a:rPr>
              <a:t>:</a:t>
            </a:r>
            <a:r>
              <a:rPr lang="en-GB" sz="1400" dirty="0" smtClean="0">
                <a:latin typeface="Garamond" pitchFamily="18" charset="0"/>
              </a:rPr>
              <a:t> </a:t>
            </a:r>
            <a:r>
              <a:rPr lang="ru-RU" sz="1400" dirty="0" smtClean="0">
                <a:latin typeface="Garamond" pitchFamily="18" charset="0"/>
              </a:rPr>
              <a:t>Играчите участват в симулация на реална ситуация, при която упражняват това отношение чрез проучване на веригата за доставки на една </a:t>
            </a:r>
            <a:r>
              <a:rPr lang="ru-RU" sz="1400" dirty="0" smtClean="0">
                <a:latin typeface="Garamond" pitchFamily="18" charset="0"/>
              </a:rPr>
              <a:t>тениска</a:t>
            </a:r>
            <a:r>
              <a:rPr lang="en-GB" sz="1400" dirty="0" smtClean="0">
                <a:latin typeface="Garamond" pitchFamily="18" charset="0"/>
              </a:rPr>
              <a:t>. </a:t>
            </a:r>
            <a:r>
              <a:rPr lang="bg-BG" sz="1400" b="1" dirty="0" smtClean="0">
                <a:latin typeface="Garamond" pitchFamily="18" charset="0"/>
              </a:rPr>
              <a:t>Вижте и изиграйте играта.</a:t>
            </a:r>
            <a:endParaRPr lang="en-GB" sz="1400" b="1" dirty="0" smtClean="0">
              <a:latin typeface="Garamond" pitchFamily="18" charset="0"/>
            </a:endParaRPr>
          </a:p>
          <a:p>
            <a:r>
              <a:rPr lang="en-GB" sz="1400" dirty="0" smtClean="0">
                <a:latin typeface="Garamond" pitchFamily="18" charset="0"/>
              </a:rPr>
              <a:t> </a:t>
            </a:r>
            <a:r>
              <a:rPr lang="bg-BG" sz="1400" b="1" dirty="0" smtClean="0">
                <a:latin typeface="Garamond" pitchFamily="18" charset="0"/>
              </a:rPr>
              <a:t>Цели</a:t>
            </a:r>
            <a:r>
              <a:rPr lang="en-GB" sz="1400" b="1" dirty="0" smtClean="0">
                <a:latin typeface="Garamond" pitchFamily="18" charset="0"/>
              </a:rPr>
              <a:t>:</a:t>
            </a:r>
            <a:endParaRPr lang="en-GB" sz="1400" dirty="0" smtClean="0">
              <a:latin typeface="Garamond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Garamond" pitchFamily="18" charset="0"/>
              </a:rPr>
              <a:t>Да </a:t>
            </a:r>
            <a:r>
              <a:rPr lang="ru-RU" sz="1400" dirty="0" smtClean="0">
                <a:latin typeface="Garamond" pitchFamily="18" charset="0"/>
              </a:rPr>
              <a:t>се представимверигата </a:t>
            </a:r>
            <a:r>
              <a:rPr lang="ru-RU" sz="1400" dirty="0" smtClean="0">
                <a:latin typeface="Garamond" pitchFamily="18" charset="0"/>
              </a:rPr>
              <a:t>за доставка на една </a:t>
            </a:r>
            <a:r>
              <a:rPr lang="ru-RU" sz="1400" dirty="0" smtClean="0">
                <a:latin typeface="Garamond" pitchFamily="18" charset="0"/>
              </a:rPr>
              <a:t>тениска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Garamond" pitchFamily="18" charset="0"/>
              </a:rPr>
              <a:t>Да </a:t>
            </a:r>
            <a:r>
              <a:rPr lang="ru-RU" sz="1400" dirty="0" smtClean="0">
                <a:latin typeface="Garamond" pitchFamily="18" charset="0"/>
              </a:rPr>
              <a:t>се изясни разпределението на ресурсите в световното производство на </a:t>
            </a:r>
            <a:r>
              <a:rPr lang="ru-RU" sz="1400" dirty="0" smtClean="0">
                <a:latin typeface="Garamond" pitchFamily="18" charset="0"/>
              </a:rPr>
              <a:t>облекло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Garamond" pitchFamily="18" charset="0"/>
              </a:rPr>
              <a:t>Да се изяснят глобалните </a:t>
            </a:r>
            <a:r>
              <a:rPr lang="ru-RU" sz="1400" dirty="0" smtClean="0">
                <a:latin typeface="Garamond" pitchFamily="18" charset="0"/>
              </a:rPr>
              <a:t>връзки, свързани с производството на </a:t>
            </a:r>
            <a:r>
              <a:rPr lang="ru-RU" sz="1400" dirty="0" smtClean="0">
                <a:latin typeface="Garamond" pitchFamily="18" charset="0"/>
              </a:rPr>
              <a:t>облекло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atin typeface="Garamond" pitchFamily="18" charset="0"/>
              </a:rPr>
              <a:t>Да </a:t>
            </a:r>
            <a:r>
              <a:rPr lang="ru-RU" sz="1400" dirty="0" smtClean="0">
                <a:latin typeface="Garamond" pitchFamily="18" charset="0"/>
              </a:rPr>
              <a:t>се представи ролята на Потребителя в този процес</a:t>
            </a:r>
          </a:p>
          <a:p>
            <a:r>
              <a:rPr lang="ru-RU" sz="1400" dirty="0" smtClean="0">
                <a:latin typeface="Garamond" pitchFamily="18" charset="0"/>
              </a:rPr>
              <a:t>Възможни </a:t>
            </a:r>
            <a:r>
              <a:rPr lang="ru-RU" sz="1400" dirty="0" smtClean="0">
                <a:latin typeface="Garamond" pitchFamily="18" charset="0"/>
              </a:rPr>
              <a:t>отговори на доказателства Аз съм "отговорен потребител"</a:t>
            </a:r>
            <a:endParaRPr lang="ru-RU" sz="1400" dirty="0">
              <a:latin typeface="Garamond" pitchFamily="18" charset="0"/>
            </a:endParaRPr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lvl="0"/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bg-BG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Намаляване на неравенствата Урок </a:t>
            </a: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3 //</a:t>
            </a:r>
            <a:r>
              <a:rPr lang="bg-BG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Учебна единица за обучение, Урок </a:t>
            </a: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3 </a:t>
            </a:r>
            <a:endParaRPr lang="en-GB" sz="1400" b="1" dirty="0" smtClean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pPr lvl="0"/>
            <a:r>
              <a:rPr lang="bg-BG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Включващи модели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3"/>
          <p:cNvSpPr txBox="1"/>
          <p:nvPr/>
        </p:nvSpPr>
        <p:spPr>
          <a:xfrm>
            <a:off x="6620621" y="1676427"/>
            <a:ext cx="2063594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7" name="Google Shape;263;p33"/>
          <p:cNvSpPr txBox="1"/>
          <p:nvPr/>
        </p:nvSpPr>
        <p:spPr>
          <a:xfrm>
            <a:off x="113955" y="2997980"/>
            <a:ext cx="8909095" cy="2201679"/>
          </a:xfrm>
          <a:prstGeom prst="rect">
            <a:avLst/>
          </a:prstGeom>
          <a:solidFill>
            <a:srgbClr val="996633"/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600" b="1" u="sng" dirty="0" smtClean="0">
                <a:solidFill>
                  <a:schemeClr val="bg1"/>
                </a:solidFill>
                <a:latin typeface="Garamond" pitchFamily="18" charset="0"/>
              </a:rPr>
              <a:t>Проучване и консолидация </a:t>
            </a:r>
            <a:r>
              <a:rPr lang="en-GB" sz="1600" b="1" dirty="0" smtClean="0">
                <a:solidFill>
                  <a:schemeClr val="bg1"/>
                </a:solidFill>
                <a:latin typeface="Garamond" pitchFamily="18" charset="0"/>
              </a:rPr>
              <a:t>10 </a:t>
            </a:r>
            <a:r>
              <a:rPr lang="bg-BG" sz="1600" b="1" dirty="0" smtClean="0">
                <a:solidFill>
                  <a:schemeClr val="bg1"/>
                </a:solidFill>
                <a:latin typeface="Garamond" pitchFamily="18" charset="0"/>
              </a:rPr>
              <a:t>минути Справед;лива търговия</a:t>
            </a:r>
            <a:endParaRPr lang="en-GB" sz="1600" dirty="0">
              <a:solidFill>
                <a:schemeClr val="bg1"/>
              </a:solidFill>
              <a:latin typeface="Garamond" pitchFamily="18" charset="0"/>
            </a:endParaRPr>
          </a:p>
          <a:p>
            <a:r>
              <a:rPr lang="en-GB" sz="1600" dirty="0">
                <a:solidFill>
                  <a:schemeClr val="bg1"/>
                </a:solidFill>
                <a:latin typeface="Garamond" pitchFamily="18" charset="0"/>
              </a:rPr>
              <a:t> </a:t>
            </a:r>
            <a:r>
              <a:rPr lang="bg-BG" sz="1600" b="1" dirty="0" smtClean="0">
                <a:solidFill>
                  <a:schemeClr val="bg1"/>
                </a:solidFill>
                <a:latin typeface="Garamond" pitchFamily="18" charset="0"/>
              </a:rPr>
              <a:t>Учителят обяснява: </a:t>
            </a:r>
            <a:r>
              <a:rPr lang="bg-BG" sz="1600" b="1" dirty="0" smtClean="0">
                <a:solidFill>
                  <a:schemeClr val="bg1"/>
                </a:solidFill>
                <a:latin typeface="Garamond" pitchFamily="18" charset="0"/>
              </a:rPr>
              <a:t>Какво е справедлива търговия и как работи модела</a:t>
            </a:r>
            <a:r>
              <a:rPr lang="en-GB" sz="1600" b="1" dirty="0" smtClean="0">
                <a:solidFill>
                  <a:schemeClr val="bg1"/>
                </a:solidFill>
                <a:latin typeface="Garamond" pitchFamily="18" charset="0"/>
              </a:rPr>
              <a:t>.</a:t>
            </a:r>
            <a:r>
              <a:rPr lang="ru-RU" sz="1600" dirty="0" smtClean="0"/>
              <a:t> </a:t>
            </a:r>
            <a:r>
              <a:rPr lang="ru-RU" b="1" dirty="0" smtClean="0">
                <a:solidFill>
                  <a:schemeClr val="bg1"/>
                </a:solidFill>
                <a:latin typeface="Garamond" pitchFamily="18" charset="0"/>
              </a:rPr>
              <a:t>Също така се фокусира върху принципите на организацията на справедливата търговия и как можете да я подкрепите.</a:t>
            </a:r>
            <a:endParaRPr lang="ru-RU" sz="1600" b="1" dirty="0" smtClean="0">
              <a:solidFill>
                <a:schemeClr val="bg1"/>
              </a:solidFill>
              <a:latin typeface="Garamond" pitchFamily="18" charset="0"/>
            </a:endParaRPr>
          </a:p>
          <a:p>
            <a:endParaRPr lang="en-GB" sz="1600" dirty="0">
              <a:solidFill>
                <a:schemeClr val="bg1"/>
              </a:solidFill>
              <a:latin typeface="Garamond" pitchFamily="18" charset="0"/>
            </a:endParaRPr>
          </a:p>
          <a:p>
            <a:pPr lvl="0"/>
            <a:r>
              <a:rPr lang="bg-BG" sz="1600" dirty="0" smtClean="0">
                <a:solidFill>
                  <a:schemeClr val="bg1"/>
                </a:solidFill>
                <a:latin typeface="Garamond" pitchFamily="18" charset="0"/>
              </a:rPr>
              <a:t>Какви отрасли могат да участват?</a:t>
            </a:r>
            <a:endParaRPr lang="en-GB" sz="1600" dirty="0">
              <a:solidFill>
                <a:schemeClr val="bg1"/>
              </a:solidFill>
              <a:latin typeface="Garamond" pitchFamily="18" charset="0"/>
            </a:endParaRPr>
          </a:p>
          <a:p>
            <a:r>
              <a:rPr lang="en-GB" sz="1600" dirty="0">
                <a:solidFill>
                  <a:schemeClr val="bg1"/>
                </a:solidFill>
                <a:latin typeface="Garamond" pitchFamily="18" charset="0"/>
              </a:rPr>
              <a:t> </a:t>
            </a:r>
          </a:p>
          <a:p>
            <a:r>
              <a:rPr lang="bg-BG" sz="1600" b="1" dirty="0" smtClean="0">
                <a:solidFill>
                  <a:schemeClr val="bg1"/>
                </a:solidFill>
                <a:latin typeface="Garamond" pitchFamily="18" charset="0"/>
              </a:rPr>
              <a:t>Учителят обяснява: </a:t>
            </a:r>
            <a:r>
              <a:rPr lang="ru-RU" sz="1600" dirty="0" smtClean="0">
                <a:solidFill>
                  <a:schemeClr val="bg1"/>
                </a:solidFill>
                <a:latin typeface="Garamond" pitchFamily="18" charset="0"/>
              </a:rPr>
              <a:t>Различни видове приобщаване - социално, културно, екологично, икономическо</a:t>
            </a:r>
            <a:br>
              <a:rPr lang="ru-RU" sz="1600" dirty="0" smtClean="0">
                <a:solidFill>
                  <a:schemeClr val="bg1"/>
                </a:solidFill>
                <a:latin typeface="Garamond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Garamond" pitchFamily="18" charset="0"/>
              </a:rPr>
              <a:t>Обсъдете информацията с групата. [изображения </a:t>
            </a:r>
            <a:r>
              <a:rPr lang="ru-RU" sz="1600" dirty="0" smtClean="0">
                <a:solidFill>
                  <a:schemeClr val="bg1"/>
                </a:solidFill>
                <a:latin typeface="Garamond" pitchFamily="18" charset="0"/>
              </a:rPr>
              <a:t> в слайдове </a:t>
            </a:r>
            <a:r>
              <a:rPr lang="ru-RU" sz="1600" dirty="0" smtClean="0">
                <a:solidFill>
                  <a:schemeClr val="bg1"/>
                </a:solidFill>
                <a:latin typeface="Garamond" pitchFamily="18" charset="0"/>
              </a:rPr>
              <a:t>8/9]</a:t>
            </a:r>
          </a:p>
          <a:p>
            <a:r>
              <a:rPr lang="en-GB" sz="1400" b="1" dirty="0">
                <a:solidFill>
                  <a:schemeClr val="bg1"/>
                </a:solidFill>
              </a:rPr>
              <a:t> 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Google Shape;260;p33"/>
          <p:cNvSpPr/>
          <p:nvPr/>
        </p:nvSpPr>
        <p:spPr>
          <a:xfrm>
            <a:off x="135319" y="5216121"/>
            <a:ext cx="8841449" cy="9989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bg-BG" sz="1600" b="1" u="sng" dirty="0" smtClean="0">
                <a:latin typeface="Garamond" pitchFamily="18" charset="0"/>
              </a:rPr>
              <a:t>Заключение и размисъл </a:t>
            </a:r>
            <a:r>
              <a:rPr lang="en-GB" sz="1600" b="1" dirty="0" smtClean="0">
                <a:latin typeface="Garamond" pitchFamily="18" charset="0"/>
              </a:rPr>
              <a:t>5 </a:t>
            </a:r>
            <a:r>
              <a:rPr lang="bg-BG" sz="1600" b="1" dirty="0" smtClean="0">
                <a:latin typeface="Garamond" pitchFamily="18" charset="0"/>
              </a:rPr>
              <a:t>минути</a:t>
            </a:r>
            <a:r>
              <a:rPr lang="en-GB" sz="1600" b="1" dirty="0">
                <a:latin typeface="Garamond" pitchFamily="18" charset="0"/>
              </a:rPr>
              <a:t>	</a:t>
            </a:r>
            <a:r>
              <a:rPr lang="bg-BG" sz="1600" b="1" i="1" dirty="0" smtClean="0">
                <a:latin typeface="Garamond" pitchFamily="18" charset="0"/>
              </a:rPr>
              <a:t>Точки за размисъл </a:t>
            </a:r>
            <a:endParaRPr lang="en-GB" sz="1600" b="1" dirty="0"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Помислете </a:t>
            </a:r>
            <a:r>
              <a:rPr lang="bg-BG" sz="1600" dirty="0" smtClean="0">
                <a:latin typeface="Garamond" pitchFamily="18" charset="0"/>
              </a:rPr>
              <a:t>върху всички различни видове икономически модели, които не са точно тези, в които съществуваме - кръгови, </a:t>
            </a:r>
            <a:r>
              <a:rPr lang="bg-BG" sz="1600" dirty="0" smtClean="0">
                <a:latin typeface="Garamond" pitchFamily="18" charset="0"/>
              </a:rPr>
              <a:t>споделени</a:t>
            </a:r>
            <a:r>
              <a:rPr lang="en-US" sz="1600" dirty="0" smtClean="0">
                <a:latin typeface="Garamond" pitchFamily="18" charset="0"/>
              </a:rPr>
              <a:t>, </a:t>
            </a:r>
            <a:r>
              <a:rPr lang="bg-BG" sz="1600" dirty="0" smtClean="0">
                <a:latin typeface="Garamond" pitchFamily="18" charset="0"/>
              </a:rPr>
              <a:t>зелени. Работете с марки - банани, какао, кафе, </a:t>
            </a:r>
            <a:r>
              <a:rPr lang="en-US" sz="1600" dirty="0" smtClean="0">
                <a:latin typeface="Garamond" pitchFamily="18" charset="0"/>
              </a:rPr>
              <a:t>Starbucks, Deli, Lipton, </a:t>
            </a:r>
            <a:r>
              <a:rPr lang="en-US" sz="1600" dirty="0" err="1" smtClean="0">
                <a:latin typeface="Garamond" pitchFamily="18" charset="0"/>
              </a:rPr>
              <a:t>Airbnb</a:t>
            </a:r>
            <a:r>
              <a:rPr lang="en-US" sz="1600" dirty="0" smtClean="0">
                <a:latin typeface="Garamond" pitchFamily="18" charset="0"/>
              </a:rPr>
              <a:t>, Spark, </a:t>
            </a:r>
            <a:r>
              <a:rPr lang="en-US" sz="1600" dirty="0" err="1" smtClean="0">
                <a:latin typeface="Garamond" pitchFamily="18" charset="0"/>
              </a:rPr>
              <a:t>Uber</a:t>
            </a:r>
            <a:endParaRPr lang="en-US" sz="16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1974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1" descr="Резултат с изображение за „цели за устойчиво развитие“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5" y="571480"/>
            <a:ext cx="8443575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Callout 7"/>
          <p:cNvSpPr/>
          <p:nvPr/>
        </p:nvSpPr>
        <p:spPr>
          <a:xfrm>
            <a:off x="2500298" y="714356"/>
            <a:ext cx="3218656" cy="2029618"/>
          </a:xfrm>
          <a:prstGeom prst="wedgeEllipseCallout">
            <a:avLst>
              <a:gd name="adj1" fmla="val 35969"/>
              <a:gd name="adj2" fmla="val 81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Какво означава да бъдеш равен</a:t>
            </a:r>
            <a:r>
              <a:rPr lang="en-GB" dirty="0" smtClean="0"/>
              <a:t>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8089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  <a:p>
            <a:r>
              <a:rPr lang="en-GB" dirty="0"/>
              <a:t>Migration takes place </a:t>
            </a:r>
            <a:r>
              <a:rPr lang="en-GB" b="1" i="1" dirty="0"/>
              <a:t>internally </a:t>
            </a:r>
            <a:r>
              <a:rPr lang="en-GB" dirty="0"/>
              <a:t>and </a:t>
            </a:r>
            <a:r>
              <a:rPr lang="en-GB" b="1" i="1" dirty="0"/>
              <a:t>internationally</a:t>
            </a:r>
            <a:r>
              <a:rPr lang="en-GB" dirty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dirty="0"/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Garamond" pitchFamily="18" charset="0"/>
              </a:rPr>
              <a:t>Големи идеи</a:t>
            </a:r>
            <a:endParaRPr lang="en-GB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71612"/>
            <a:ext cx="8358246" cy="38865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bg-BG" b="1" dirty="0" smtClean="0">
                <a:latin typeface="Garamond" pitchFamily="18" charset="0"/>
              </a:rPr>
              <a:t>Голяма идея </a:t>
            </a:r>
            <a:r>
              <a:rPr lang="en-GB" b="1" dirty="0" smtClean="0">
                <a:latin typeface="Garamond" pitchFamily="18" charset="0"/>
              </a:rPr>
              <a:t>8 </a:t>
            </a:r>
            <a:endParaRPr lang="en-US" b="1" dirty="0">
              <a:solidFill>
                <a:srgbClr val="FF0000"/>
              </a:solidFill>
              <a:latin typeface="Garamond" pitchFamily="18" charset="0"/>
            </a:endParaRPr>
          </a:p>
          <a:p>
            <a:pPr marL="0" indent="0">
              <a:buNone/>
            </a:pPr>
            <a:r>
              <a:rPr lang="bg-BG" b="1" dirty="0" smtClean="0">
                <a:solidFill>
                  <a:srgbClr val="FF0000"/>
                </a:solidFill>
                <a:latin typeface="Garamond" pitchFamily="18" charset="0"/>
              </a:rPr>
              <a:t>Граждански действия за неравенство</a:t>
            </a:r>
            <a:endParaRPr lang="en-GB" b="1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Garamond" pitchFamily="18" charset="0"/>
              </a:rPr>
              <a:t>Да живееш означава да избираш. Но за да </a:t>
            </a:r>
            <a:r>
              <a:rPr lang="ru-RU" dirty="0" smtClean="0">
                <a:latin typeface="Garamond" pitchFamily="18" charset="0"/>
              </a:rPr>
              <a:t>направите добър избор, </a:t>
            </a:r>
            <a:r>
              <a:rPr lang="ru-RU" dirty="0" smtClean="0">
                <a:latin typeface="Garamond" pitchFamily="18" charset="0"/>
              </a:rPr>
              <a:t>трябва да знаете кой сте и за какво сте застанал, къде искате да отидете и защо искате да стигнете до </a:t>
            </a:r>
            <a:r>
              <a:rPr lang="ru-RU" dirty="0" smtClean="0">
                <a:latin typeface="Garamond" pitchFamily="18" charset="0"/>
              </a:rPr>
              <a:t>там.</a:t>
            </a:r>
            <a:endParaRPr lang="ru-RU" dirty="0" smtClean="0">
              <a:latin typeface="Garamond" pitchFamily="18" charset="0"/>
            </a:endParaRPr>
          </a:p>
          <a:p>
            <a:pPr marL="0" indent="0">
              <a:buNone/>
            </a:pPr>
            <a:endParaRPr lang="en-US" b="1" dirty="0" smtClean="0">
              <a:latin typeface="Garamond" pitchFamily="18" charset="0"/>
            </a:endParaRPr>
          </a:p>
          <a:p>
            <a:pPr marL="0" indent="0" algn="r">
              <a:buNone/>
            </a:pPr>
            <a:r>
              <a:rPr lang="bg-BG" b="1" dirty="0" smtClean="0">
                <a:latin typeface="Garamond" pitchFamily="18" charset="0"/>
              </a:rPr>
              <a:t>Кофи Аннан</a:t>
            </a:r>
            <a:endParaRPr lang="en-GB" b="1" dirty="0" smtClean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286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Garamond" pitchFamily="18" charset="0"/>
              </a:rPr>
              <a:t>Цели на о</a:t>
            </a:r>
            <a:r>
              <a:rPr lang="bg-BG" dirty="0" smtClean="0">
                <a:latin typeface="Garamond" pitchFamily="18" charset="0"/>
              </a:rPr>
              <a:t>бучението</a:t>
            </a:r>
            <a:endParaRPr lang="en-GB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400" dirty="0" smtClean="0">
                <a:latin typeface="Garamond" pitchFamily="18" charset="0"/>
              </a:rPr>
              <a:t>Разберете какво </a:t>
            </a:r>
            <a:r>
              <a:rPr lang="ru-RU" sz="3400" dirty="0" smtClean="0">
                <a:latin typeface="Garamond" pitchFamily="18" charset="0"/>
              </a:rPr>
              <a:t>означава „</a:t>
            </a:r>
            <a:r>
              <a:rPr lang="ru-RU" sz="3400" b="1" i="1" dirty="0" smtClean="0">
                <a:latin typeface="Garamond" pitchFamily="18" charset="0"/>
              </a:rPr>
              <a:t>граждански действия</a:t>
            </a:r>
            <a:r>
              <a:rPr lang="ru-RU" sz="3400" dirty="0" smtClean="0">
                <a:latin typeface="Garamond" pitchFamily="18" charset="0"/>
              </a:rPr>
              <a:t>“, „</a:t>
            </a:r>
            <a:r>
              <a:rPr lang="ru-RU" sz="3400" b="1" i="1" dirty="0" smtClean="0">
                <a:latin typeface="Garamond" pitchFamily="18" charset="0"/>
              </a:rPr>
              <a:t>приобщаващи модели</a:t>
            </a:r>
            <a:r>
              <a:rPr lang="ru-RU" sz="3400" dirty="0" smtClean="0">
                <a:latin typeface="Garamond" pitchFamily="18" charset="0"/>
              </a:rPr>
              <a:t>“ и „</a:t>
            </a:r>
            <a:r>
              <a:rPr lang="ru-RU" sz="3400" b="1" i="1" dirty="0" smtClean="0">
                <a:latin typeface="Garamond" pitchFamily="18" charset="0"/>
              </a:rPr>
              <a:t>честна </a:t>
            </a:r>
            <a:r>
              <a:rPr lang="ru-RU" sz="3400" b="1" i="1" dirty="0" smtClean="0">
                <a:latin typeface="Garamond" pitchFamily="18" charset="0"/>
              </a:rPr>
              <a:t>търговия</a:t>
            </a:r>
            <a:r>
              <a:rPr lang="ru-RU" sz="3400" dirty="0" smtClean="0">
                <a:latin typeface="Garamond" pitchFamily="18" charset="0"/>
              </a:rPr>
              <a:t>“</a:t>
            </a:r>
          </a:p>
          <a:p>
            <a:pPr algn="just"/>
            <a:r>
              <a:rPr lang="ru-RU" sz="3400" dirty="0" smtClean="0">
                <a:latin typeface="Garamond" pitchFamily="18" charset="0"/>
              </a:rPr>
              <a:t>Помислете върху </a:t>
            </a:r>
            <a:r>
              <a:rPr lang="ru-RU" sz="3400" dirty="0" smtClean="0">
                <a:latin typeface="Garamond" pitchFamily="18" charset="0"/>
              </a:rPr>
              <a:t>факторите на </a:t>
            </a:r>
            <a:r>
              <a:rPr lang="ru-RU" sz="3400" dirty="0" smtClean="0">
                <a:latin typeface="Garamond" pitchFamily="18" charset="0"/>
              </a:rPr>
              <a:t>включване</a:t>
            </a:r>
          </a:p>
          <a:p>
            <a:pPr algn="just"/>
            <a:r>
              <a:rPr lang="ru-RU" sz="3400" dirty="0" smtClean="0">
                <a:latin typeface="Garamond" pitchFamily="18" charset="0"/>
              </a:rPr>
              <a:t>Използвайте </a:t>
            </a:r>
            <a:r>
              <a:rPr lang="ru-RU" sz="3400" dirty="0" smtClean="0">
                <a:latin typeface="Garamond" pitchFamily="18" charset="0"/>
              </a:rPr>
              <a:t>умения в груповата работа: споделяне, слушане, </a:t>
            </a:r>
            <a:r>
              <a:rPr lang="ru-RU" sz="3400" dirty="0" smtClean="0">
                <a:latin typeface="Garamond" pitchFamily="18" charset="0"/>
              </a:rPr>
              <a:t>задаване на въпроси, </a:t>
            </a:r>
            <a:r>
              <a:rPr lang="ru-RU" sz="3400" dirty="0" smtClean="0">
                <a:latin typeface="Garamond" pitchFamily="18" charset="0"/>
              </a:rPr>
              <a:t>планиране и </a:t>
            </a:r>
            <a:r>
              <a:rPr lang="ru-RU" sz="3400" dirty="0" smtClean="0">
                <a:latin typeface="Garamond" pitchFamily="18" charset="0"/>
              </a:rPr>
              <a:t>изпълнение.</a:t>
            </a:r>
            <a:endParaRPr lang="ru-RU" sz="3400" dirty="0" smtClean="0">
              <a:latin typeface="Garamond" pitchFamily="18" charset="0"/>
            </a:endParaRPr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endParaRPr lang="en-GB" b="1" dirty="0">
              <a:latin typeface="Garamond" pitchFamily="18" charset="0"/>
            </a:endParaRPr>
          </a:p>
          <a:p>
            <a:pPr>
              <a:buNone/>
            </a:pPr>
            <a:r>
              <a:rPr lang="bg-BG" b="1" dirty="0" smtClean="0">
                <a:latin typeface="Garamond" pitchFamily="18" charset="0"/>
              </a:rPr>
              <a:t>Фокус върху целите за устойчиво развитие</a:t>
            </a:r>
            <a:r>
              <a:rPr lang="en-GB" dirty="0" smtClean="0">
                <a:latin typeface="Garamond" pitchFamily="18" charset="0"/>
              </a:rPr>
              <a:t>:</a:t>
            </a:r>
            <a:endParaRPr lang="en-GB" dirty="0" smtClean="0"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bg-BG" dirty="0" smtClean="0">
                <a:solidFill>
                  <a:srgbClr val="FF0000"/>
                </a:solidFill>
                <a:latin typeface="Garamond" pitchFamily="18" charset="0"/>
              </a:rPr>
              <a:t>10.2 до 2030 г. да се даде възможност и да се насърчава социалното, икономическото и политическото включване на </a:t>
            </a:r>
            <a:r>
              <a:rPr lang="bg-BG" dirty="0" smtClean="0">
                <a:solidFill>
                  <a:srgbClr val="FF0000"/>
                </a:solidFill>
                <a:latin typeface="Garamond" pitchFamily="18" charset="0"/>
              </a:rPr>
              <a:t>всички, независимо от възраст, пол, увреждане, раса, етническа принадлежност, произход, религия или икономически или друг статус;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16.b  </a:t>
            </a:r>
            <a:r>
              <a:rPr lang="bg-BG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Насърчаване и прилагане на недискриминационни закони и политики за устойчиво развитие</a:t>
            </a:r>
            <a:endParaRPr lang="en-GB" dirty="0" smtClean="0">
              <a:solidFill>
                <a:schemeClr val="accent3">
                  <a:lumMod val="50000"/>
                </a:schemeClr>
              </a:solidFill>
              <a:latin typeface="Garamond" pitchFamily="18" charset="0"/>
            </a:endParaRPr>
          </a:p>
          <a:p>
            <a:pPr lvl="0">
              <a:spcBef>
                <a:spcPts val="0"/>
              </a:spcBef>
            </a:pPr>
            <a:endParaRPr lang="en-GB" dirty="0" smtClean="0"/>
          </a:p>
          <a:p>
            <a:pPr marL="0" lvl="0" indent="0">
              <a:spcBef>
                <a:spcPts val="0"/>
              </a:spcBef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7016" y="155539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bg-BG" b="1" dirty="0" smtClean="0">
                <a:solidFill>
                  <a:srgbClr val="FF0000"/>
                </a:solidFill>
                <a:latin typeface="Garamond" pitchFamily="18" charset="0"/>
              </a:rPr>
              <a:t>Кой какво печели от една тениска</a:t>
            </a:r>
            <a:r>
              <a:rPr lang="en-GB" b="1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0034" y="1357299"/>
            <a:ext cx="816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Garamond" pitchFamily="18" charset="0"/>
              </a:rPr>
              <a:t>Играчите участват в симулация на реална ситуация, при която упражняват това отношение чрез проучване на веригата за доставки на една тениска.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622" y="3140968"/>
            <a:ext cx="79773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bg-BG" sz="2400" b="1" dirty="0" smtClean="0">
                <a:latin typeface="Garamond" pitchFamily="18" charset="0"/>
              </a:rPr>
              <a:t>Цели</a:t>
            </a:r>
            <a:r>
              <a:rPr lang="en-GB" sz="2400" b="1" dirty="0" smtClean="0"/>
              <a:t>:</a:t>
            </a:r>
            <a:endParaRPr lang="en-GB" sz="2400" b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Garamond" pitchFamily="18" charset="0"/>
              </a:rPr>
              <a:t> Да </a:t>
            </a:r>
            <a:r>
              <a:rPr lang="ru-RU" sz="2400" dirty="0" smtClean="0">
                <a:latin typeface="Garamond" pitchFamily="18" charset="0"/>
              </a:rPr>
              <a:t>представим веригата за доставка на една </a:t>
            </a:r>
            <a:r>
              <a:rPr lang="ru-RU" sz="2400" dirty="0" smtClean="0">
                <a:latin typeface="Garamond" pitchFamily="18" charset="0"/>
              </a:rPr>
              <a:t>тениска;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Garamond" pitchFamily="18" charset="0"/>
              </a:rPr>
              <a:t> Да изясним </a:t>
            </a:r>
            <a:r>
              <a:rPr lang="ru-RU" sz="2400" dirty="0" smtClean="0">
                <a:latin typeface="Garamond" pitchFamily="18" charset="0"/>
              </a:rPr>
              <a:t>разпределението на ресурсите в световното производство на </a:t>
            </a:r>
            <a:r>
              <a:rPr lang="ru-RU" sz="2400" dirty="0" smtClean="0">
                <a:latin typeface="Garamond" pitchFamily="18" charset="0"/>
              </a:rPr>
              <a:t>облекло;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Garamond" pitchFamily="18" charset="0"/>
              </a:rPr>
              <a:t> За изясним глобалните </a:t>
            </a:r>
            <a:r>
              <a:rPr lang="ru-RU" sz="2400" dirty="0" smtClean="0">
                <a:latin typeface="Garamond" pitchFamily="18" charset="0"/>
              </a:rPr>
              <a:t>връзки, свързани с производството на </a:t>
            </a:r>
            <a:r>
              <a:rPr lang="ru-RU" sz="2400" dirty="0" smtClean="0">
                <a:latin typeface="Garamond" pitchFamily="18" charset="0"/>
              </a:rPr>
              <a:t>облекло;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Garamond" pitchFamily="18" charset="0"/>
              </a:rPr>
              <a:t> Да представим </a:t>
            </a:r>
            <a:r>
              <a:rPr lang="ru-RU" sz="2400" dirty="0" smtClean="0">
                <a:latin typeface="Garamond" pitchFamily="18" charset="0"/>
              </a:rPr>
              <a:t>ролята на Потребителя в този </a:t>
            </a:r>
            <a:r>
              <a:rPr lang="ru-RU" sz="2400" dirty="0" smtClean="0">
                <a:latin typeface="Garamond" pitchFamily="18" charset="0"/>
              </a:rPr>
              <a:t>процес.</a:t>
            </a:r>
            <a:endParaRPr lang="ru-RU" sz="2400" dirty="0" smtClean="0">
              <a:latin typeface="Garamond" pitchFamily="18" charset="0"/>
            </a:endParaRPr>
          </a:p>
          <a:p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324" y="502432"/>
            <a:ext cx="8229600" cy="1143000"/>
          </a:xfrm>
        </p:spPr>
        <p:txBody>
          <a:bodyPr/>
          <a:lstStyle/>
          <a:p>
            <a:r>
              <a:rPr lang="bg-BG" b="1" dirty="0" smtClean="0">
                <a:latin typeface="Garamond" pitchFamily="18" charset="0"/>
              </a:rPr>
              <a:t>Какво е справедлива търговия?</a:t>
            </a:r>
            <a:endParaRPr lang="en-US" b="1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24" y="1988840"/>
            <a:ext cx="7931224" cy="175679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Garamond" pitchFamily="18" charset="0"/>
              </a:rPr>
              <a:t>Глобално движение с голямо присъствие </a:t>
            </a:r>
            <a:r>
              <a:rPr lang="ru-RU" dirty="0" smtClean="0">
                <a:latin typeface="Garamond" pitchFamily="18" charset="0"/>
              </a:rPr>
              <a:t>в ЕС </a:t>
            </a:r>
            <a:r>
              <a:rPr lang="ru-RU" dirty="0" smtClean="0">
                <a:latin typeface="Garamond" pitchFamily="18" charset="0"/>
              </a:rPr>
              <a:t>и е по-справедлива </a:t>
            </a:r>
            <a:r>
              <a:rPr lang="ru-RU" dirty="0" smtClean="0">
                <a:latin typeface="Garamond" pitchFamily="18" charset="0"/>
              </a:rPr>
              <a:t>система </a:t>
            </a:r>
            <a:r>
              <a:rPr lang="ru-RU" dirty="0" smtClean="0">
                <a:latin typeface="Garamond" pitchFamily="18" charset="0"/>
              </a:rPr>
              <a:t>за международна търговия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714752"/>
            <a:ext cx="8072494" cy="280076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Garamond" pitchFamily="18" charset="0"/>
              </a:rPr>
              <a:t>Да бъдеш благотворителен е добродетел.</a:t>
            </a:r>
            <a:br>
              <a:rPr lang="ru-RU" sz="3200" dirty="0" smtClean="0">
                <a:solidFill>
                  <a:schemeClr val="bg1"/>
                </a:solidFill>
                <a:latin typeface="Garamond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Garamond" pitchFamily="18" charset="0"/>
              </a:rPr>
              <a:t>Да бъдеш овластен е човешко право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Garamond" pitchFamily="18" charset="0"/>
              </a:rPr>
              <a:t>.</a:t>
            </a:r>
            <a:endParaRPr lang="en-US" sz="3200" dirty="0" smtClean="0">
              <a:solidFill>
                <a:schemeClr val="bg1"/>
              </a:solidFill>
              <a:latin typeface="Garamond" pitchFamily="18" charset="0"/>
            </a:endParaRP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pPr algn="r"/>
            <a:r>
              <a:rPr lang="bg-BG" sz="2500" i="1" dirty="0" smtClean="0">
                <a:solidFill>
                  <a:schemeClr val="bg1"/>
                </a:solidFill>
                <a:latin typeface="Garamond" pitchFamily="18" charset="0"/>
              </a:rPr>
              <a:t>Мич Теберг</a:t>
            </a:r>
            <a:r>
              <a:rPr lang="en-US" sz="2500" i="1" dirty="0" smtClean="0">
                <a:solidFill>
                  <a:schemeClr val="bg1"/>
                </a:solidFill>
                <a:latin typeface="Garamond" pitchFamily="18" charset="0"/>
              </a:rPr>
              <a:t>, </a:t>
            </a:r>
            <a:endParaRPr lang="en-US" sz="2500" i="1" dirty="0" smtClean="0">
              <a:solidFill>
                <a:schemeClr val="bg1"/>
              </a:solidFill>
              <a:latin typeface="Garamond" pitchFamily="18" charset="0"/>
            </a:endParaRPr>
          </a:p>
          <a:p>
            <a:pPr algn="r"/>
            <a:r>
              <a:rPr lang="bg-BG" sz="2500" i="1" dirty="0" smtClean="0">
                <a:solidFill>
                  <a:schemeClr val="bg1"/>
                </a:solidFill>
                <a:latin typeface="Garamond" pitchFamily="18" charset="0"/>
              </a:rPr>
              <a:t>Пътуване за справедлива търговия</a:t>
            </a:r>
            <a:endParaRPr lang="en-US" sz="2500" i="1" dirty="0">
              <a:solidFill>
                <a:schemeClr val="bg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445094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6632"/>
            <a:ext cx="8640960" cy="6952966"/>
          </a:xfrm>
        </p:spPr>
      </p:pic>
    </p:spTree>
    <p:extLst>
      <p:ext uri="{BB962C8B-B14F-4D97-AF65-F5344CB8AC3E}">
        <p14:creationId xmlns:p14="http://schemas.microsoft.com/office/powerpoint/2010/main" xmlns="" val="5889441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3204" y="357166"/>
            <a:ext cx="8229600" cy="808170"/>
          </a:xfrm>
        </p:spPr>
        <p:txBody>
          <a:bodyPr>
            <a:normAutofit/>
          </a:bodyPr>
          <a:lstStyle/>
          <a:p>
            <a:r>
              <a:rPr lang="bg-BG" sz="3600" b="1" dirty="0" smtClean="0">
                <a:latin typeface="Garamond" pitchFamily="18" charset="0"/>
              </a:rPr>
              <a:t>Принципи на справедливата търговия</a:t>
            </a:r>
            <a:endParaRPr lang="en-GB" sz="3600" b="1" dirty="0">
              <a:latin typeface="Garamond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1285860"/>
            <a:ext cx="7632340" cy="509768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717387"/>
          </a:xfrm>
        </p:spPr>
        <p:txBody>
          <a:bodyPr>
            <a:normAutofit fontScale="90000"/>
          </a:bodyPr>
          <a:lstStyle/>
          <a:p>
            <a:pPr algn="l"/>
            <a:r>
              <a:rPr lang="bg-BG" b="1" dirty="0" smtClean="0"/>
              <a:t>Социално включване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928670"/>
            <a:ext cx="7344816" cy="576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453803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677</Words>
  <Application>Microsoft Office PowerPoint</Application>
  <PresentationFormat>On-screen Show (4:3)</PresentationFormat>
  <Paragraphs>96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Намаляване на неравенствата, Урок 3 </vt:lpstr>
      <vt:lpstr>Slide 2</vt:lpstr>
      <vt:lpstr>Големи идеи</vt:lpstr>
      <vt:lpstr>Цели на обучението</vt:lpstr>
      <vt:lpstr>Кой какво печели от една тениска?</vt:lpstr>
      <vt:lpstr>Какво е справедлива търговия?</vt:lpstr>
      <vt:lpstr>Slide 7</vt:lpstr>
      <vt:lpstr>Принципи на справедливата търговия</vt:lpstr>
      <vt:lpstr>Социално включване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Meral</cp:lastModifiedBy>
  <cp:revision>83</cp:revision>
  <dcterms:created xsi:type="dcterms:W3CDTF">2018-04-04T16:00:42Z</dcterms:created>
  <dcterms:modified xsi:type="dcterms:W3CDTF">2020-03-03T21:25:09Z</dcterms:modified>
</cp:coreProperties>
</file>